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66" r:id="rId3"/>
    <p:sldId id="267" r:id="rId4"/>
    <p:sldId id="274" r:id="rId5"/>
    <p:sldId id="27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56" autoAdjust="0"/>
    <p:restoredTop sz="94660"/>
  </p:normalViewPr>
  <p:slideViewPr>
    <p:cSldViewPr snapToGrid="0">
      <p:cViewPr varScale="1">
        <p:scale>
          <a:sx n="85" d="100"/>
          <a:sy n="85" d="100"/>
        </p:scale>
        <p:origin x="8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C948A1-DADD-4117-80F9-80BB3F6A346A}"/>
              </a:ext>
            </a:extLst>
          </p:cNvPr>
          <p:cNvSpPr txBox="1">
            <a:spLocks/>
          </p:cNvSpPr>
          <p:nvPr/>
        </p:nvSpPr>
        <p:spPr>
          <a:xfrm>
            <a:off x="6096000" y="2949098"/>
            <a:ext cx="5006788"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n-MN" sz="2400" dirty="0">
                <a:solidFill>
                  <a:schemeClr val="bg1"/>
                </a:solidFill>
                <a:latin typeface="Exo 2" pitchFamily="2" charset="0"/>
                <a:ea typeface="Exo 2" pitchFamily="2" charset="0"/>
              </a:rPr>
              <a:t>СУРГАЛТ ХӨГЖЛИЙГ ДЭМЖИГЧ ШИЛДЭГ АЖИЛ ОЛГОГЧ</a:t>
            </a:r>
            <a:endParaRPr lang="en-US" sz="2400" dirty="0">
              <a:solidFill>
                <a:schemeClr val="bg1"/>
              </a:solidFill>
              <a:latin typeface="Exo 2" pitchFamily="2" charset="0"/>
              <a:ea typeface="Exo 2" pitchFamily="2" charset="0"/>
            </a:endParaRPr>
          </a:p>
          <a:p>
            <a:r>
              <a:rPr lang="en-US" sz="2400" b="1" dirty="0">
                <a:solidFill>
                  <a:schemeClr val="bg1"/>
                </a:solidFill>
                <a:latin typeface="Exo 2" pitchFamily="2" charset="0"/>
                <a:ea typeface="Exo 2" pitchFamily="2" charset="0"/>
              </a:rPr>
              <a:t>BEST TRAINING (UPSKILLING)</a:t>
            </a:r>
            <a:endParaRPr lang="en-US" sz="2400" dirty="0">
              <a:solidFill>
                <a:schemeClr val="bg1"/>
              </a:solidFill>
              <a:latin typeface="Exo 2" pitchFamily="2" charset="0"/>
              <a:ea typeface="Exo 2" pitchFamily="2" charset="0"/>
            </a:endParaRPr>
          </a:p>
        </p:txBody>
      </p:sp>
      <p:sp>
        <p:nvSpPr>
          <p:cNvPr id="6" name="Title 1">
            <a:extLst>
              <a:ext uri="{FF2B5EF4-FFF2-40B4-BE49-F238E27FC236}">
                <a16:creationId xmlns:a16="http://schemas.microsoft.com/office/drawing/2014/main" id="{CA6CC1D6-A768-4795-975E-1349E8BB1C4B}"/>
              </a:ext>
            </a:extLst>
          </p:cNvPr>
          <p:cNvSpPr txBox="1">
            <a:spLocks/>
          </p:cNvSpPr>
          <p:nvPr/>
        </p:nvSpPr>
        <p:spPr>
          <a:xfrm>
            <a:off x="788895" y="369056"/>
            <a:ext cx="4374776" cy="6206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196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F16E4-6E7E-40DE-B184-09B7F51294A3}"/>
              </a:ext>
            </a:extLst>
          </p:cNvPr>
          <p:cNvSpPr>
            <a:spLocks noGrp="1"/>
          </p:cNvSpPr>
          <p:nvPr>
            <p:ph type="title"/>
          </p:nvPr>
        </p:nvSpPr>
        <p:spPr>
          <a:xfrm>
            <a:off x="838200" y="365125"/>
            <a:ext cx="10515600" cy="960755"/>
          </a:xfrm>
        </p:spPr>
        <p:txBody>
          <a:bodyPr>
            <a:normAutofit/>
          </a:bodyPr>
          <a:lstStyle/>
          <a:p>
            <a:pPr algn="r"/>
            <a:r>
              <a:rPr lang="mn-MN" sz="3600" b="1" dirty="0">
                <a:solidFill>
                  <a:schemeClr val="bg1"/>
                </a:solidFill>
                <a:latin typeface="Exo 2" pitchFamily="2" charset="0"/>
              </a:rPr>
              <a:t>ҮНЭЛГЭЭНИЙ ШАЛГУУР</a:t>
            </a:r>
            <a:endParaRPr lang="en-US" sz="3600" dirty="0"/>
          </a:p>
        </p:txBody>
      </p:sp>
      <p:sp>
        <p:nvSpPr>
          <p:cNvPr id="3" name="Content Placeholder 2">
            <a:extLst>
              <a:ext uri="{FF2B5EF4-FFF2-40B4-BE49-F238E27FC236}">
                <a16:creationId xmlns:a16="http://schemas.microsoft.com/office/drawing/2014/main" id="{F37C9458-C2DD-4510-A4BE-A72607DF4F7B}"/>
              </a:ext>
            </a:extLst>
          </p:cNvPr>
          <p:cNvSpPr>
            <a:spLocks noGrp="1"/>
          </p:cNvSpPr>
          <p:nvPr>
            <p:ph idx="1"/>
          </p:nvPr>
        </p:nvSpPr>
        <p:spPr>
          <a:xfrm>
            <a:off x="838200" y="1476001"/>
            <a:ext cx="10515600" cy="4351338"/>
          </a:xfrm>
        </p:spPr>
        <p:txBody>
          <a:bodyPr>
            <a:normAutofit/>
          </a:bodyPr>
          <a:lstStyle/>
          <a:p>
            <a:pPr marL="0" indent="0" algn="just">
              <a:buNone/>
            </a:pPr>
            <a:r>
              <a:rPr lang="mn-MN" sz="1400" b="0" u="none" strike="noStrike" dirty="0">
                <a:solidFill>
                  <a:schemeClr val="bg1"/>
                </a:solidFill>
                <a:effectLst/>
                <a:latin typeface="Exo 2" pitchFamily="2" charset="0"/>
                <a:ea typeface="Exo 2" pitchFamily="2" charset="0"/>
              </a:rPr>
              <a:t>Зорилго: Энэхүү шагнал нь ажилтнуудын хэрэгцээ шаардлагад нийцсэн чанартай, үр дүнтэй сургалтыг тогтмол зохион байгуулж, сургалт, хөгжлийг дэмжих бодлого, хөтөлбөр, санаачлагыг хэрэгжүүлэн ажилтнуудын мэдлэг, ур чадварыг тасралтгүй дээшлүүлэх, байгууллагын тогтвортой хөгжлийг хангах шилдэг ажил олгогчийг тодруулахад чиглэсэн.</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054C589E-391D-4493-9943-F4055346732F}"/>
              </a:ext>
            </a:extLst>
          </p:cNvPr>
          <p:cNvGraphicFramePr>
            <a:graphicFrameLocks/>
          </p:cNvGraphicFramePr>
          <p:nvPr>
            <p:extLst>
              <p:ext uri="{D42A27DB-BD31-4B8C-83A1-F6EECF244321}">
                <p14:modId xmlns:p14="http://schemas.microsoft.com/office/powerpoint/2010/main" val="710677003"/>
              </p:ext>
            </p:extLst>
          </p:nvPr>
        </p:nvGraphicFramePr>
        <p:xfrm>
          <a:off x="838199" y="2454051"/>
          <a:ext cx="10322859" cy="3453765"/>
        </p:xfrm>
        <a:graphic>
          <a:graphicData uri="http://schemas.openxmlformats.org/drawingml/2006/table">
            <a:tbl>
              <a:tblPr firstRow="1" bandRow="1">
                <a:tableStyleId>{5C22544A-7EE6-4342-B048-85BDC9FD1C3A}</a:tableStyleId>
              </a:tblPr>
              <a:tblGrid>
                <a:gridCol w="450371">
                  <a:extLst>
                    <a:ext uri="{9D8B030D-6E8A-4147-A177-3AD203B41FA5}">
                      <a16:colId xmlns:a16="http://schemas.microsoft.com/office/drawing/2014/main" val="4139530616"/>
                    </a:ext>
                  </a:extLst>
                </a:gridCol>
                <a:gridCol w="2715603">
                  <a:extLst>
                    <a:ext uri="{9D8B030D-6E8A-4147-A177-3AD203B41FA5}">
                      <a16:colId xmlns:a16="http://schemas.microsoft.com/office/drawing/2014/main" val="3225236845"/>
                    </a:ext>
                  </a:extLst>
                </a:gridCol>
                <a:gridCol w="816019">
                  <a:extLst>
                    <a:ext uri="{9D8B030D-6E8A-4147-A177-3AD203B41FA5}">
                      <a16:colId xmlns:a16="http://schemas.microsoft.com/office/drawing/2014/main" val="906413503"/>
                    </a:ext>
                  </a:extLst>
                </a:gridCol>
                <a:gridCol w="6340866">
                  <a:extLst>
                    <a:ext uri="{9D8B030D-6E8A-4147-A177-3AD203B41FA5}">
                      <a16:colId xmlns:a16="http://schemas.microsoft.com/office/drawing/2014/main" val="2650956136"/>
                    </a:ext>
                  </a:extLst>
                </a:gridCol>
              </a:tblGrid>
              <a:tr h="370840">
                <a:tc>
                  <a:txBody>
                    <a:bodyPr/>
                    <a:lstStyle/>
                    <a:p>
                      <a:pPr algn="ctr"/>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Үнэлгээний шалгуур</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Тайлбар </a:t>
                      </a:r>
                      <a:r>
                        <a:rPr lang="en-US" sz="1400" dirty="0">
                          <a:latin typeface="Exo 2" pitchFamily="2" charset="0"/>
                          <a:ea typeface="Exo 2" pitchFamily="2" charset="0"/>
                        </a:rPr>
                        <a:t>/</a:t>
                      </a:r>
                      <a:r>
                        <a:rPr lang="mn-MN" sz="1400" dirty="0">
                          <a:latin typeface="Exo 2" pitchFamily="2" charset="0"/>
                          <a:ea typeface="Exo 2" pitchFamily="2" charset="0"/>
                        </a:rPr>
                        <a:t> 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3975645990"/>
                  </a:ext>
                </a:extLst>
              </a:tr>
              <a:tr h="370840">
                <a:tc>
                  <a:txBody>
                    <a:bodyPr/>
                    <a:lstStyle/>
                    <a:p>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Сургалт, хөгжлийн бодлого, бүтэц, тогтолцоо байгаа эсэх</a:t>
                      </a:r>
                      <a:endParaRPr lang="en-US" sz="1200" dirty="0">
                        <a:solidFill>
                          <a:schemeClr val="bg1"/>
                        </a:solidFill>
                        <a:latin typeface="Exo 2" pitchFamily="2" charset="0"/>
                        <a:ea typeface="Exo 2" pitchFamily="2" charset="0"/>
                      </a:endParaRPr>
                    </a:p>
                  </a:txBody>
                  <a:tcPr>
                    <a:noFill/>
                  </a:tcPr>
                </a:tc>
                <a:tc>
                  <a:txBody>
                    <a:bodyPr/>
                    <a:lstStyle/>
                    <a:p>
                      <a:r>
                        <a:rPr lang="mn-MN" sz="1200" dirty="0">
                          <a:solidFill>
                            <a:schemeClr val="bg1"/>
                          </a:solidFill>
                          <a:latin typeface="Exo 2" pitchFamily="2" charset="0"/>
                          <a:ea typeface="Exo 2" pitchFamily="2" charset="0"/>
                        </a:rPr>
                        <a:t>20</a:t>
                      </a:r>
                      <a:r>
                        <a:rPr lang="en-US" sz="1200" dirty="0">
                          <a:solidFill>
                            <a:schemeClr val="bg1"/>
                          </a:solidFill>
                          <a:latin typeface="Exo 2" pitchFamily="2" charset="0"/>
                          <a:ea typeface="Exo 2" pitchFamily="2" charset="0"/>
                        </a:rPr>
                        <a:t>%</a:t>
                      </a: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Албан ёсны </a:t>
                      </a:r>
                      <a:r>
                        <a:rPr lang="en-US" sz="1200" b="0" i="0" u="none" strike="noStrike" kern="1200" dirty="0">
                          <a:solidFill>
                            <a:schemeClr val="bg1"/>
                          </a:solidFill>
                          <a:effectLst/>
                          <a:latin typeface="Exo 2" pitchFamily="2" charset="0"/>
                          <a:ea typeface="Exo 2" pitchFamily="2" charset="0"/>
                          <a:cs typeface="+mn-cs"/>
                        </a:rPr>
                        <a:t>L&amp;D </a:t>
                      </a:r>
                      <a:r>
                        <a:rPr lang="mn-MN" sz="1200" b="0" i="0" u="none" strike="noStrike" kern="1200" dirty="0">
                          <a:solidFill>
                            <a:schemeClr val="bg1"/>
                          </a:solidFill>
                          <a:effectLst/>
                          <a:latin typeface="Exo 2" pitchFamily="2" charset="0"/>
                          <a:ea typeface="Exo 2" pitchFamily="2" charset="0"/>
                          <a:cs typeface="+mn-cs"/>
                        </a:rPr>
                        <a:t>бодлого, жил бүрийн сургалтын төлөвлөгөө, хэрэгжилтийн бүтэц (</a:t>
                      </a:r>
                      <a:r>
                        <a:rPr lang="en-US" sz="1200" b="0" i="0" u="none" strike="noStrike" kern="1200" dirty="0">
                          <a:solidFill>
                            <a:schemeClr val="bg1"/>
                          </a:solidFill>
                          <a:effectLst/>
                          <a:latin typeface="Exo 2" pitchFamily="2" charset="0"/>
                          <a:ea typeface="Exo 2" pitchFamily="2" charset="0"/>
                          <a:cs typeface="+mn-cs"/>
                        </a:rPr>
                        <a:t>L&amp;D, HR, </a:t>
                      </a:r>
                      <a:r>
                        <a:rPr lang="mn-MN" sz="1200" b="0" i="0" u="none" strike="noStrike" kern="1200" dirty="0">
                          <a:solidFill>
                            <a:schemeClr val="bg1"/>
                          </a:solidFill>
                          <a:effectLst/>
                          <a:latin typeface="Exo 2" pitchFamily="2" charset="0"/>
                          <a:ea typeface="Exo 2" pitchFamily="2" charset="0"/>
                          <a:cs typeface="+mn-cs"/>
                        </a:rPr>
                        <a:t>гадаад сургалт, </a:t>
                      </a:r>
                      <a:r>
                        <a:rPr lang="en-US" sz="1200" b="0" i="0" u="none" strike="noStrike" kern="1200" dirty="0">
                          <a:solidFill>
                            <a:schemeClr val="bg1"/>
                          </a:solidFill>
                          <a:effectLst/>
                          <a:latin typeface="Exo 2" pitchFamily="2" charset="0"/>
                          <a:ea typeface="Exo 2" pitchFamily="2" charset="0"/>
                          <a:cs typeface="+mn-cs"/>
                        </a:rPr>
                        <a:t>e-learning </a:t>
                      </a:r>
                      <a:r>
                        <a:rPr lang="mn-MN" sz="1200" b="0" i="0" u="none" strike="noStrike" kern="1200" dirty="0">
                          <a:solidFill>
                            <a:schemeClr val="bg1"/>
                          </a:solidFill>
                          <a:effectLst/>
                          <a:latin typeface="Exo 2" pitchFamily="2" charset="0"/>
                          <a:ea typeface="Exo 2" pitchFamily="2" charset="0"/>
                          <a:cs typeface="+mn-cs"/>
                        </a:rPr>
                        <a:t>гэх мэт). </a:t>
                      </a:r>
                      <a:endParaRPr lang="mn-MN" sz="1200" b="0" dirty="0">
                        <a:solidFill>
                          <a:schemeClr val="bg1"/>
                        </a:solidFill>
                        <a:effectLst/>
                        <a:latin typeface="Exo 2" pitchFamily="2" charset="0"/>
                        <a:ea typeface="Exo 2" pitchFamily="2" charset="0"/>
                      </a:endParaRPr>
                    </a:p>
                    <a:p>
                      <a:pPr rtl="0"/>
                      <a:r>
                        <a:rPr lang="mn-MN" sz="1200" b="0" i="0" u="none" strike="noStrike" kern="1200" dirty="0">
                          <a:solidFill>
                            <a:schemeClr val="bg1"/>
                          </a:solidFill>
                          <a:effectLst/>
                          <a:latin typeface="Exo 2" pitchFamily="2" charset="0"/>
                          <a:ea typeface="Exo 2" pitchFamily="2" charset="0"/>
                          <a:cs typeface="+mn-cs"/>
                        </a:rPr>
                        <a:t>Сургалтын төлөвлөгөө, журам, бүтэц, үүргийн тодорхойлолт гэх мэт</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2042489696"/>
                  </a:ext>
                </a:extLst>
              </a:tr>
              <a:tr h="370840">
                <a:tc>
                  <a:txBody>
                    <a:bodyPr/>
                    <a:lstStyle/>
                    <a:p>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Сургалтын хэрэгцээ тодорхойлох, үр дүнг хэмжих системтэй эсэх</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mn-MN" sz="1200" dirty="0">
                          <a:solidFill>
                            <a:schemeClr val="bg1"/>
                          </a:solidFill>
                          <a:latin typeface="Exo 2" pitchFamily="2" charset="0"/>
                          <a:ea typeface="Exo 2" pitchFamily="2" charset="0"/>
                        </a:rPr>
                        <a:t>20</a:t>
                      </a:r>
                      <a:r>
                        <a:rPr lang="en-US" sz="1200" dirty="0">
                          <a:solidFill>
                            <a:schemeClr val="bg1"/>
                          </a:solidFill>
                          <a:latin typeface="Exo 2" pitchFamily="2" charset="0"/>
                          <a:ea typeface="Exo 2" pitchFamily="2" charset="0"/>
                        </a:rPr>
                        <a:t>%</a:t>
                      </a:r>
                    </a:p>
                    <a:p>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Сургалтын хэрэгцээг тодорхойлох аргачлал, сургалтын дараах үнэлгээний дүн, үр дүнгийн судалгаа.</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657484426"/>
                  </a:ext>
                </a:extLst>
              </a:tr>
              <a:tr h="370840">
                <a:tc>
                  <a:txBody>
                    <a:bodyPr/>
                    <a:lstStyle/>
                    <a:p>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Нэг ажилтанд ногдох сургалтын цаг (цаг/жил)</a:t>
                      </a:r>
                      <a:endParaRPr lang="en-US" sz="1200" dirty="0">
                        <a:solidFill>
                          <a:schemeClr val="bg1"/>
                        </a:solidFill>
                        <a:latin typeface="Exo 2" pitchFamily="2" charset="0"/>
                        <a:ea typeface="Exo 2" pitchFamily="2" charset="0"/>
                      </a:endParaRP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latin typeface="Exo 2" pitchFamily="2" charset="0"/>
                          <a:ea typeface="Exo 2" pitchFamily="2" charset="0"/>
                        </a:rPr>
                        <a:t>15%</a:t>
                      </a:r>
                    </a:p>
                    <a:p>
                      <a:endParaRPr lang="en-US" sz="1200" dirty="0">
                        <a:solidFill>
                          <a:schemeClr val="bg1"/>
                        </a:solidFill>
                        <a:latin typeface="Exo 2" pitchFamily="2" charset="0"/>
                        <a:ea typeface="Exo 2" pitchFamily="2" charset="0"/>
                      </a:endParaRP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(Нийт сургалтын цаг ÷ нийт ажилтнууд) × 100</a:t>
                      </a:r>
                      <a:endParaRPr lang="mn-MN" sz="1200" b="0" dirty="0">
                        <a:solidFill>
                          <a:schemeClr val="bg1"/>
                        </a:solidFill>
                        <a:effectLst/>
                        <a:latin typeface="Exo 2" pitchFamily="2" charset="0"/>
                        <a:ea typeface="Exo 2" pitchFamily="2" charset="0"/>
                      </a:endParaRPr>
                    </a:p>
                    <a:p>
                      <a:pPr rtl="0"/>
                      <a:r>
                        <a:rPr lang="mn-MN" sz="1200" b="0" i="0" u="none" strike="noStrike" kern="1200" dirty="0">
                          <a:solidFill>
                            <a:schemeClr val="bg1"/>
                          </a:solidFill>
                          <a:effectLst/>
                          <a:latin typeface="Exo 2" pitchFamily="2" charset="0"/>
                          <a:ea typeface="Exo 2" pitchFamily="2" charset="0"/>
                          <a:cs typeface="+mn-cs"/>
                        </a:rPr>
                        <a:t> </a:t>
                      </a:r>
                      <a:r>
                        <a:rPr lang="en-US" sz="1200" b="0" i="0" u="none" strike="noStrike" kern="1200" dirty="0">
                          <a:solidFill>
                            <a:schemeClr val="bg1"/>
                          </a:solidFill>
                          <a:effectLst/>
                          <a:latin typeface="Exo 2" pitchFamily="2" charset="0"/>
                          <a:ea typeface="Exo 2" pitchFamily="2" charset="0"/>
                          <a:cs typeface="+mn-cs"/>
                        </a:rPr>
                        <a:t>HR </a:t>
                      </a:r>
                      <a:r>
                        <a:rPr lang="mn-MN" sz="1200" b="0" i="0" u="none" strike="noStrike" kern="1200" dirty="0">
                          <a:solidFill>
                            <a:schemeClr val="bg1"/>
                          </a:solidFill>
                          <a:effectLst/>
                          <a:latin typeface="Exo 2" pitchFamily="2" charset="0"/>
                          <a:ea typeface="Exo 2" pitchFamily="2" charset="0"/>
                          <a:cs typeface="+mn-cs"/>
                        </a:rPr>
                        <a:t>тайлан, сургалтын бүртгэл.</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2883054745"/>
                  </a:ext>
                </a:extLst>
              </a:tr>
              <a:tr h="517525">
                <a:tc>
                  <a:txBody>
                    <a:bodyPr/>
                    <a:lstStyle/>
                    <a:p>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Сургалт хөгжлийн хөрөнгө оруулалт (₮/ажилтан)</a:t>
                      </a:r>
                      <a:endParaRPr lang="en-US" sz="1200" dirty="0">
                        <a:solidFill>
                          <a:schemeClr val="bg1"/>
                        </a:solidFill>
                        <a:latin typeface="Exo 2" pitchFamily="2" charset="0"/>
                        <a:ea typeface="Exo 2" pitchFamily="2" charset="0"/>
                      </a:endParaRPr>
                    </a:p>
                  </a:txBody>
                  <a:tcPr>
                    <a:noFill/>
                  </a:tcPr>
                </a:tc>
                <a:tc>
                  <a:txBody>
                    <a:bodyPr/>
                    <a:lstStyle/>
                    <a:p>
                      <a:r>
                        <a:rPr lang="en-US" sz="1200" dirty="0">
                          <a:solidFill>
                            <a:schemeClr val="bg1"/>
                          </a:solidFill>
                          <a:latin typeface="Exo 2" pitchFamily="2" charset="0"/>
                          <a:ea typeface="Exo 2" pitchFamily="2" charset="0"/>
                        </a:rPr>
                        <a:t>15%</a:t>
                      </a:r>
                    </a:p>
                  </a:txBody>
                  <a:tcPr>
                    <a:noFill/>
                  </a:tcPr>
                </a:tc>
                <a:tc>
                  <a:txBody>
                    <a:bodyPr/>
                    <a:lstStyle/>
                    <a:p>
                      <a:r>
                        <a:rPr lang="ru-RU" sz="1200" b="0" i="0" u="none" strike="noStrike" kern="1200" dirty="0">
                          <a:solidFill>
                            <a:schemeClr val="bg1"/>
                          </a:solidFill>
                          <a:effectLst/>
                          <a:latin typeface="Exo 2" pitchFamily="2" charset="0"/>
                          <a:ea typeface="Exo 2" pitchFamily="2" charset="0"/>
                          <a:cs typeface="+mn-cs"/>
                        </a:rPr>
                        <a:t>(Сургалтын нийт зардал ÷ нийт ажилтан) </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1454356016"/>
                  </a:ext>
                </a:extLst>
              </a:tr>
              <a:tr h="370840">
                <a:tc>
                  <a:txBody>
                    <a:bodyPr/>
                    <a:lstStyle/>
                    <a:p>
                      <a:r>
                        <a:rPr lang="mn-MN" sz="1200" dirty="0">
                          <a:solidFill>
                            <a:schemeClr val="bg1"/>
                          </a:solidFill>
                          <a:latin typeface="Exo 2" pitchFamily="2" charset="0"/>
                          <a:ea typeface="Exo 2" pitchFamily="2" charset="0"/>
                        </a:rPr>
                        <a:t>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Сүүлийн 1 жилд хэрэгжүүлсэн бодит санаачилга, хөтөлбөрийн үр дүн</a:t>
                      </a:r>
                      <a:endParaRPr lang="en-US" sz="1200" dirty="0">
                        <a:solidFill>
                          <a:schemeClr val="bg1"/>
                        </a:solidFill>
                        <a:latin typeface="Exo 2" pitchFamily="2" charset="0"/>
                        <a:ea typeface="Exo 2" pitchFamily="2" charset="0"/>
                      </a:endParaRPr>
                    </a:p>
                  </a:txBody>
                  <a:tcPr>
                    <a:noFill/>
                  </a:tcPr>
                </a:tc>
                <a:tc>
                  <a:txBody>
                    <a:bodyPr/>
                    <a:lstStyle/>
                    <a:p>
                      <a:r>
                        <a:rPr lang="en-US" sz="1200" dirty="0">
                          <a:solidFill>
                            <a:schemeClr val="bg1"/>
                          </a:solidFill>
                          <a:latin typeface="Exo 2" pitchFamily="2" charset="0"/>
                          <a:ea typeface="Exo 2" pitchFamily="2" charset="0"/>
                        </a:rPr>
                        <a:t>30%</a:t>
                      </a: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Ажилтнуудын оролцсон сургалт, менторшип, </a:t>
                      </a:r>
                      <a:r>
                        <a:rPr lang="en-US" sz="1200" b="0" i="0" u="none" strike="noStrike" kern="1200" dirty="0">
                          <a:solidFill>
                            <a:schemeClr val="bg1"/>
                          </a:solidFill>
                          <a:effectLst/>
                          <a:latin typeface="Exo 2" pitchFamily="2" charset="0"/>
                          <a:ea typeface="Exo 2" pitchFamily="2" charset="0"/>
                          <a:cs typeface="+mn-cs"/>
                        </a:rPr>
                        <a:t>shadowing, e-learning </a:t>
                      </a:r>
                      <a:r>
                        <a:rPr lang="mn-MN" sz="1200" b="0" i="0" u="none" strike="noStrike" kern="1200" dirty="0">
                          <a:solidFill>
                            <a:schemeClr val="bg1"/>
                          </a:solidFill>
                          <a:effectLst/>
                          <a:latin typeface="Exo 2" pitchFamily="2" charset="0"/>
                          <a:ea typeface="Exo 2" pitchFamily="2" charset="0"/>
                          <a:cs typeface="+mn-cs"/>
                        </a:rPr>
                        <a:t>хөтөлбөрийн үр дүн, оролцоо. Нотолгоо: Зураг, видео, судалгаа, хамрагдсан ажилтнуудын хувь, үр дүнгийн тайлан.</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775567590"/>
                  </a:ext>
                </a:extLst>
              </a:tr>
              <a:tr h="370840">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r>
                        <a:rPr lang="mn-MN" sz="1400" dirty="0">
                          <a:latin typeface="Exo 2" pitchFamily="2" charset="0"/>
                          <a:ea typeface="Exo 2" pitchFamily="2" charset="0"/>
                        </a:rPr>
                        <a:t>Нийт</a:t>
                      </a:r>
                      <a:endParaRPr lang="en-US" sz="1400" dirty="0">
                        <a:latin typeface="Exo 2" pitchFamily="2" charset="0"/>
                        <a:ea typeface="Exo 2" pitchFamily="2" charset="0"/>
                      </a:endParaRPr>
                    </a:p>
                  </a:txBody>
                  <a:tcPr/>
                </a:tc>
                <a:tc>
                  <a:txBody>
                    <a:bodyPr/>
                    <a:lstStyle/>
                    <a:p>
                      <a:r>
                        <a:rPr lang="en-US" sz="1200" dirty="0">
                          <a:solidFill>
                            <a:schemeClr val="bg1"/>
                          </a:solidFill>
                          <a:latin typeface="Exo 2" pitchFamily="2" charset="0"/>
                          <a:ea typeface="Exo 2" pitchFamily="2" charset="0"/>
                        </a:rPr>
                        <a:t>100%</a:t>
                      </a: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4195545202"/>
                  </a:ext>
                </a:extLst>
              </a:tr>
            </a:tbl>
          </a:graphicData>
        </a:graphic>
      </p:graphicFrame>
    </p:spTree>
    <p:extLst>
      <p:ext uri="{BB962C8B-B14F-4D97-AF65-F5344CB8AC3E}">
        <p14:creationId xmlns:p14="http://schemas.microsoft.com/office/powerpoint/2010/main" val="425332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4EB7D-A18D-4A63-AEA1-9AFDD3C5CAA6}"/>
              </a:ext>
            </a:extLst>
          </p:cNvPr>
          <p:cNvSpPr>
            <a:spLocks noGrp="1"/>
          </p:cNvSpPr>
          <p:nvPr>
            <p:ph type="title"/>
          </p:nvPr>
        </p:nvSpPr>
        <p:spPr>
          <a:xfrm>
            <a:off x="838200" y="589243"/>
            <a:ext cx="10515600" cy="823595"/>
          </a:xfrm>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Сургалт, хөгжлийн бодлого, бүтэц,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тогтолцоо байгаа эсэх</a:t>
            </a:r>
            <a:br>
              <a:rPr lang="en-US" sz="4400" dirty="0">
                <a:solidFill>
                  <a:schemeClr val="bg1"/>
                </a:solidFill>
                <a:latin typeface="Exo 2" pitchFamily="2" charset="0"/>
                <a:ea typeface="Exo 2" pitchFamily="2" charset="0"/>
              </a:rPr>
            </a:br>
            <a:endParaRPr lang="en-US" dirty="0"/>
          </a:p>
        </p:txBody>
      </p:sp>
      <p:sp>
        <p:nvSpPr>
          <p:cNvPr id="5" name="Content Placeholder 4">
            <a:extLst>
              <a:ext uri="{FF2B5EF4-FFF2-40B4-BE49-F238E27FC236}">
                <a16:creationId xmlns:a16="http://schemas.microsoft.com/office/drawing/2014/main" id="{F582A65A-06A8-4DD8-BDA4-50CAE48346F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4952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DF7AD-B3FB-45A7-9B20-B1EB040F00F0}"/>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Сургалтын хэрэгцээ тодорхойлох,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үр дүнг хэмжих системтэй эсэх</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647CCA72-4D8B-4AE6-934E-FD6F588A62F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38902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A0285-55C1-41DF-B057-A919C765BED6}"/>
              </a:ext>
            </a:extLst>
          </p:cNvPr>
          <p:cNvSpPr>
            <a:spLocks noGrp="1"/>
          </p:cNvSpPr>
          <p:nvPr>
            <p:ph type="title"/>
          </p:nvPr>
        </p:nvSpPr>
        <p:spPr>
          <a:xfrm>
            <a:off x="838200" y="500062"/>
            <a:ext cx="10515600" cy="1325563"/>
          </a:xfrm>
        </p:spPr>
        <p:txBody>
          <a:bodyPr>
            <a:normAutofit/>
          </a:bodyPr>
          <a:lstStyle/>
          <a:p>
            <a:pPr algn="r"/>
            <a:r>
              <a:rPr lang="mn-MN" sz="3600" b="0" i="0" u="none" strike="noStrike" kern="1200" dirty="0">
                <a:solidFill>
                  <a:schemeClr val="bg1"/>
                </a:solidFill>
                <a:effectLst/>
                <a:latin typeface="Exo 2" pitchFamily="2" charset="0"/>
                <a:ea typeface="Exo 2" pitchFamily="2" charset="0"/>
                <a:cs typeface="+mn-cs"/>
              </a:rPr>
              <a:t>Нэг ажилтанд ногдох сургалтын цаг (цаг/жил)</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CD8C125D-43FA-4279-9DA1-0418146637B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8135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39720-B3CF-4FCE-9337-DE218E72A0A9}"/>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Сургалт хөгжлийн хөрөнгө оруулалт (₮/ажилтан)</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F0A04008-868A-4FD3-BE8E-F7D86586F1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15423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12595-29FD-4308-84D3-E8C48EAD89AD}"/>
              </a:ext>
            </a:extLst>
          </p:cNvPr>
          <p:cNvSpPr>
            <a:spLocks noGrp="1"/>
          </p:cNvSpPr>
          <p:nvPr>
            <p:ph type="title"/>
          </p:nvPr>
        </p:nvSpPr>
        <p:spPr>
          <a:xfrm>
            <a:off x="838200" y="18255"/>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Сүүлийн 1 жилд хэрэгжүүлсэн бодит</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 санаачилга, хөтөлбөрийн үр дүн</a:t>
            </a:r>
            <a:endParaRPr lang="en-US" sz="3200" dirty="0"/>
          </a:p>
        </p:txBody>
      </p:sp>
      <p:sp>
        <p:nvSpPr>
          <p:cNvPr id="3" name="Content Placeholder 2">
            <a:extLst>
              <a:ext uri="{FF2B5EF4-FFF2-40B4-BE49-F238E27FC236}">
                <a16:creationId xmlns:a16="http://schemas.microsoft.com/office/drawing/2014/main" id="{8897566B-C946-4A19-BD8A-CAE3AEF6D09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78195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301</Words>
  <Application>Microsoft Office PowerPoint</Application>
  <PresentationFormat>Widescreen</PresentationFormat>
  <Paragraphs>38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Exo 2</vt:lpstr>
      <vt:lpstr>Office Theme</vt:lpstr>
      <vt:lpstr>PowerPoint Presentation</vt:lpstr>
      <vt:lpstr>ҮНЭЛГЭЭНИЙ ШАЛГУУР</vt:lpstr>
      <vt:lpstr>Сургалт, хөгжлийн бодлого, бүтэц,  тогтолцоо байгаа эсэх </vt:lpstr>
      <vt:lpstr>Сургалтын хэрэгцээ тодорхойлох,  үр дүнг хэмжих системтэй эсэх </vt:lpstr>
      <vt:lpstr>Нэг ажилтанд ногдох сургалтын цаг (цаг/жил) </vt:lpstr>
      <vt:lpstr>Сургалт хөгжлийн хөрөнгө оруулалт (₮/ажилтан) </vt:lpstr>
      <vt:lpstr>Сүүлийн 1 жилд хэрэгжүүлсэн бодит  санаачилга, хөтөлбөрийн үр дүн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43</cp:revision>
  <dcterms:created xsi:type="dcterms:W3CDTF">2025-11-03T09:38:32Z</dcterms:created>
  <dcterms:modified xsi:type="dcterms:W3CDTF">2025-11-06T08:45:56Z</dcterms:modified>
</cp:coreProperties>
</file>